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koto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Vidaloka" charset="1" panose="02000504000000020004"/>
      <p:regular r:id="rId20"/>
    </p:embeddedFont>
    <p:embeddedFont>
      <p:font typeface="Montserrat Light Italics" charset="1" panose="00000400000000000000"/>
      <p:regular r:id="rId21"/>
    </p:embeddedFont>
    <p:embeddedFont>
      <p:font typeface="Big Shoulders Display Bold" charset="1" panose="00000000000000000000"/>
      <p:regular r:id="rId22"/>
    </p:embeddedFont>
    <p:embeddedFont>
      <p:font typeface="Montserrat Light Bold Italics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8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20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8522"/>
            <a:ext cx="18288000" cy="10018478"/>
          </a:xfrm>
          <a:custGeom>
            <a:avLst/>
            <a:gdLst/>
            <a:ahLst/>
            <a:cxnLst/>
            <a:rect r="r" b="b" t="t" l="l"/>
            <a:pathLst>
              <a:path h="10018478" w="18288000">
                <a:moveTo>
                  <a:pt x="0" y="0"/>
                </a:moveTo>
                <a:lnTo>
                  <a:pt x="18288000" y="0"/>
                </a:lnTo>
                <a:lnTo>
                  <a:pt x="18288000" y="10018478"/>
                </a:lnTo>
                <a:lnTo>
                  <a:pt x="0" y="10018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4416431" y="6906219"/>
            <a:ext cx="4467792" cy="4249987"/>
          </a:xfrm>
          <a:custGeom>
            <a:avLst/>
            <a:gdLst/>
            <a:ahLst/>
            <a:cxnLst/>
            <a:rect r="r" b="b" t="t" l="l"/>
            <a:pathLst>
              <a:path h="4249987" w="4467792">
                <a:moveTo>
                  <a:pt x="0" y="0"/>
                </a:moveTo>
                <a:lnTo>
                  <a:pt x="4467792" y="0"/>
                </a:lnTo>
                <a:lnTo>
                  <a:pt x="4467792" y="4249987"/>
                </a:lnTo>
                <a:lnTo>
                  <a:pt x="0" y="4249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134898">
            <a:off x="14209243" y="-2045303"/>
            <a:ext cx="4535136" cy="5060124"/>
          </a:xfrm>
          <a:custGeom>
            <a:avLst/>
            <a:gdLst/>
            <a:ahLst/>
            <a:cxnLst/>
            <a:rect r="r" b="b" t="t" l="l"/>
            <a:pathLst>
              <a:path h="5060124" w="4535136">
                <a:moveTo>
                  <a:pt x="0" y="0"/>
                </a:moveTo>
                <a:lnTo>
                  <a:pt x="4535136" y="0"/>
                </a:lnTo>
                <a:lnTo>
                  <a:pt x="4535136" y="5060124"/>
                </a:lnTo>
                <a:lnTo>
                  <a:pt x="0" y="50601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79263">
            <a:off x="116092" y="-857316"/>
            <a:ext cx="4033686" cy="4179986"/>
          </a:xfrm>
          <a:custGeom>
            <a:avLst/>
            <a:gdLst/>
            <a:ahLst/>
            <a:cxnLst/>
            <a:rect r="r" b="b" t="t" l="l"/>
            <a:pathLst>
              <a:path h="4179986" w="4033686">
                <a:moveTo>
                  <a:pt x="0" y="0"/>
                </a:moveTo>
                <a:lnTo>
                  <a:pt x="4033686" y="0"/>
                </a:lnTo>
                <a:lnTo>
                  <a:pt x="4033686" y="4179985"/>
                </a:lnTo>
                <a:lnTo>
                  <a:pt x="0" y="41799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92916">
            <a:off x="2341453" y="6818199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600701">
            <a:off x="14525334" y="2202848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3960683" y="7230703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8"/>
                </a:lnTo>
                <a:lnTo>
                  <a:pt x="0" y="11997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02069" y="2096917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00000">
            <a:off x="-1570908" y="7239148"/>
            <a:ext cx="4846752" cy="3653240"/>
          </a:xfrm>
          <a:custGeom>
            <a:avLst/>
            <a:gdLst/>
            <a:ahLst/>
            <a:cxnLst/>
            <a:rect r="r" b="b" t="t" l="l"/>
            <a:pathLst>
              <a:path h="3653240" w="4846752">
                <a:moveTo>
                  <a:pt x="0" y="0"/>
                </a:moveTo>
                <a:lnTo>
                  <a:pt x="4846753" y="0"/>
                </a:lnTo>
                <a:lnTo>
                  <a:pt x="4846753" y="3653240"/>
                </a:lnTo>
                <a:lnTo>
                  <a:pt x="0" y="36532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79981" y="4146071"/>
            <a:ext cx="5781436" cy="113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7"/>
              </a:lnSpc>
            </a:pPr>
            <a:r>
              <a:rPr lang="en-US" sz="7217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DDR4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53282" y="5413760"/>
            <a:ext cx="5634834" cy="38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35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JANELA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12204" y="-2199583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4"/>
                </a:lnTo>
                <a:lnTo>
                  <a:pt x="0" y="421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50713" y="6172200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3228933" y="7069991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2397503" y="-4896012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9" y="0"/>
                </a:lnTo>
                <a:lnTo>
                  <a:pt x="7153009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94861">
            <a:off x="3702034" y="-915605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86125" y="-399704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7" y="0"/>
                </a:lnTo>
                <a:lnTo>
                  <a:pt x="580377" y="570271"/>
                </a:lnTo>
                <a:lnTo>
                  <a:pt x="0" y="570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83450" y="1925561"/>
            <a:ext cx="3143144" cy="3143144"/>
          </a:xfrm>
          <a:custGeom>
            <a:avLst/>
            <a:gdLst/>
            <a:ahLst/>
            <a:cxnLst/>
            <a:rect r="r" b="b" t="t" l="l"/>
            <a:pathLst>
              <a:path h="3143144" w="3143144">
                <a:moveTo>
                  <a:pt x="0" y="0"/>
                </a:moveTo>
                <a:lnTo>
                  <a:pt x="3143144" y="0"/>
                </a:lnTo>
                <a:lnTo>
                  <a:pt x="3143144" y="3143143"/>
                </a:lnTo>
                <a:lnTo>
                  <a:pt x="0" y="31431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901110" y="1871269"/>
            <a:ext cx="2777816" cy="2777816"/>
          </a:xfrm>
          <a:custGeom>
            <a:avLst/>
            <a:gdLst/>
            <a:ahLst/>
            <a:cxnLst/>
            <a:rect r="r" b="b" t="t" l="l"/>
            <a:pathLst>
              <a:path h="2777816" w="2777816">
                <a:moveTo>
                  <a:pt x="0" y="0"/>
                </a:moveTo>
                <a:lnTo>
                  <a:pt x="2777816" y="0"/>
                </a:lnTo>
                <a:lnTo>
                  <a:pt x="2777816" y="2777817"/>
                </a:lnTo>
                <a:lnTo>
                  <a:pt x="0" y="27778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43428" y="4479798"/>
            <a:ext cx="7090548" cy="580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Série VENGEANCE RGB PRO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Tipo: DDR4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Capacidade: 16 GB (2x 8 GB)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Latência testada: 18-22-22-42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Tensão testada: 1.35V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Velocidade: 3600MHz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Iluminação LED: RGB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Iluminação de zona única / multizona: Endereçável individualmente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Latência do SPD: 18-22-22-42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Velocidade SPD: 2666MHz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Tensão SPD: 1.2V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Classificação de velocidade: PC4-28800 (3600 MHz)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Dissipador de calor: Alumínio anodizado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Formato: DIMM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Perfil de desempenho XMP 2.0</a:t>
            </a:r>
          </a:p>
          <a:p>
            <a:pPr algn="l">
              <a:lnSpc>
                <a:spcPts val="2483"/>
              </a:lnSpc>
            </a:pPr>
            <a:r>
              <a:rPr lang="en-US" sz="17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Pinagem: 288 pin</a:t>
            </a:r>
          </a:p>
          <a:p>
            <a:pPr algn="l">
              <a:lnSpc>
                <a:spcPts val="24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410022" y="1064647"/>
            <a:ext cx="4996571" cy="112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3453" spc="2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MEMÓRIA RAM CORSAIR VENGEANCE RGB PRO</a:t>
            </a:r>
          </a:p>
          <a:p>
            <a:pPr algn="ctr">
              <a:lnSpc>
                <a:spcPts val="290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143428" y="1847183"/>
            <a:ext cx="5668798" cy="85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3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16GB (2x8GB), 3600MHz, DDR4, CL18</a:t>
            </a:r>
          </a:p>
          <a:p>
            <a:pPr algn="l">
              <a:lnSpc>
                <a:spcPts val="331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27340" y="2926153"/>
            <a:ext cx="2241625" cy="121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2"/>
              </a:lnSpc>
            </a:pPr>
            <a:r>
              <a:rPr lang="en-US" b="true" sz="4632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R$ 439,99</a:t>
            </a:r>
          </a:p>
          <a:p>
            <a:pPr algn="ctr">
              <a:lnSpc>
                <a:spcPts val="463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680003" y="2604451"/>
            <a:ext cx="926851" cy="24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3"/>
              </a:lnSpc>
            </a:pPr>
            <a:r>
              <a:rPr lang="en-US" b="true" sz="1408" i="true" strike="sngStrike">
                <a:solidFill>
                  <a:srgbClr val="FFFFFF"/>
                </a:solidFill>
                <a:latin typeface="Montserrat Light Bold Italics"/>
                <a:ea typeface="Montserrat Light Bold Italics"/>
                <a:cs typeface="Montserrat Light Bold Italics"/>
                <a:sym typeface="Montserrat Light Bold Italics"/>
              </a:rPr>
              <a:t>R$ 529,40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97982" y="216071"/>
            <a:ext cx="6292036" cy="66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RECOMENDAÇÕES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76314" y="4479798"/>
            <a:ext cx="7964251" cy="5483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CL(IDD): 17 ciclos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Tempo de ciclo de linha (tRCmin): 45.75ns (min.)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Tempo de comando (tRFCmin): 350ns (min.)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Tempo ativo da linha (tRASmin): 32ns (min.)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Classificação UL: 94 V-0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Temperatura de operação: 0ºC a +85ºC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Temperatura de armazenamento: -55ºC a +100ºC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Fonte de alimentação: VDD = 1,2V típico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VDDQ = 1,2V típico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VPP = 2,5V típico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VDDSPD = 2,2V a 3,6V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Terminação On-Die (ODT)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- 16 bancos internos; 4 grupos de 4 bancos cada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Estroboscópio de dados diferenciais bidirecionais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Pré-busca de 8 bits</a:t>
            </a:r>
          </a:p>
          <a:p>
            <a:pPr algn="l">
              <a:lnSpc>
                <a:spcPts val="2483"/>
              </a:lnSpc>
            </a:pPr>
            <a:r>
              <a:rPr lang="en-US" sz="1800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- Altura 1,65” (41,98 mm), com dissipador de calor.</a:t>
            </a:r>
          </a:p>
          <a:p>
            <a:pPr algn="l">
              <a:lnSpc>
                <a:spcPts val="2483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976314" y="1143000"/>
            <a:ext cx="5867659" cy="112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3453" spc="2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MEMÓRIA RAM KINGSTON FURY RENEGADE</a:t>
            </a:r>
          </a:p>
          <a:p>
            <a:pPr algn="ctr">
              <a:lnSpc>
                <a:spcPts val="290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168025" y="1847183"/>
            <a:ext cx="5675948" cy="85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3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16GB, DDR4, (2x8GB), 4200MHz, CL19</a:t>
            </a:r>
          </a:p>
          <a:p>
            <a:pPr algn="l">
              <a:lnSpc>
                <a:spcPts val="331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350713" y="2926153"/>
            <a:ext cx="2241625" cy="121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2"/>
              </a:lnSpc>
            </a:pPr>
            <a:r>
              <a:rPr lang="en-US" b="true" sz="4632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R$ 622,99</a:t>
            </a:r>
          </a:p>
          <a:p>
            <a:pPr algn="ctr">
              <a:lnSpc>
                <a:spcPts val="463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350713" y="2712915"/>
            <a:ext cx="926851" cy="24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3"/>
              </a:lnSpc>
            </a:pPr>
            <a:r>
              <a:rPr lang="en-US" b="true" sz="1408" i="true" strike="sngStrike">
                <a:solidFill>
                  <a:srgbClr val="FFFFFF"/>
                </a:solidFill>
                <a:latin typeface="Montserrat Light Bold Italics"/>
                <a:ea typeface="Montserrat Light Bold Italics"/>
                <a:cs typeface="Montserrat Light Bold Italics"/>
                <a:sym typeface="Montserrat Light Bold Italics"/>
              </a:rPr>
              <a:t>R$ 752,93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44384" y="2001007"/>
            <a:ext cx="11199231" cy="6284985"/>
          </a:xfrm>
          <a:custGeom>
            <a:avLst/>
            <a:gdLst/>
            <a:ahLst/>
            <a:cxnLst/>
            <a:rect r="r" b="b" t="t" l="l"/>
            <a:pathLst>
              <a:path h="6284985" w="11199231">
                <a:moveTo>
                  <a:pt x="0" y="0"/>
                </a:moveTo>
                <a:lnTo>
                  <a:pt x="11199232" y="0"/>
                </a:lnTo>
                <a:lnTo>
                  <a:pt x="11199232" y="6284986"/>
                </a:lnTo>
                <a:lnTo>
                  <a:pt x="0" y="6284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56039" y="-107726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4"/>
                </a:lnTo>
                <a:lnTo>
                  <a:pt x="0" y="4211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4759829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062633" y="635965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5"/>
                </a:lnTo>
                <a:lnTo>
                  <a:pt x="0" y="6446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134991" y="-416647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9" y="0"/>
                </a:lnTo>
                <a:lnTo>
                  <a:pt x="7153009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87757" y="3428557"/>
            <a:ext cx="9788106" cy="399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5"/>
              </a:lnSpc>
            </a:pPr>
            <a:r>
              <a:rPr lang="en-US" sz="226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desenvolvimento do DDR4 começou por volta de 2005, após o lançamento do DDR3, com o objetivo de superar suas limitações em consumo energético e frequência. Foi oficialmente anunciado pela JEDEC em setembro de 2012. Os primeiros módulos chegaram ao mercado em 2014, focados em servidores e sistemas de alto desempenho. Fabricantes como Samsung, SK Hynix e Micron foram pioneiros, com a Samsung apresentando um protótipo em 2011 e a SK Hynix lançando o primeiro módulo comercial em 2013. O DDR4 surgiu como uma evolução do DDR3, visando mais desempenho e eficiência.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392916">
            <a:off x="3771088" y="8221451"/>
            <a:ext cx="1032424" cy="1155160"/>
          </a:xfrm>
          <a:custGeom>
            <a:avLst/>
            <a:gdLst/>
            <a:ahLst/>
            <a:cxnLst/>
            <a:rect r="r" b="b" t="t" l="l"/>
            <a:pathLst>
              <a:path h="1155160" w="1032424">
                <a:moveTo>
                  <a:pt x="0" y="0"/>
                </a:moveTo>
                <a:lnTo>
                  <a:pt x="1032424" y="0"/>
                </a:lnTo>
                <a:lnTo>
                  <a:pt x="1032424" y="1155159"/>
                </a:lnTo>
                <a:lnTo>
                  <a:pt x="0" y="1155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600701">
            <a:off x="16471885" y="2037906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7"/>
                </a:lnTo>
                <a:lnTo>
                  <a:pt x="0" y="12777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64586" y="2119992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494861">
            <a:off x="3786372" y="719900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5154" y="6176370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78966" y="4675971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286018" y="1834856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4040" y="2442368"/>
            <a:ext cx="8056883" cy="74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0"/>
              </a:lnSpc>
            </a:pPr>
            <a:r>
              <a:rPr lang="en-US" sz="4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ORIGEM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92916">
            <a:off x="1472812" y="8447106"/>
            <a:ext cx="1158181" cy="1295867"/>
          </a:xfrm>
          <a:custGeom>
            <a:avLst/>
            <a:gdLst/>
            <a:ahLst/>
            <a:cxnLst/>
            <a:rect r="r" b="b" t="t" l="l"/>
            <a:pathLst>
              <a:path h="1295867" w="1158181">
                <a:moveTo>
                  <a:pt x="0" y="0"/>
                </a:moveTo>
                <a:lnTo>
                  <a:pt x="1158181" y="0"/>
                </a:lnTo>
                <a:lnTo>
                  <a:pt x="1158181" y="1295866"/>
                </a:lnTo>
                <a:lnTo>
                  <a:pt x="0" y="12958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0701">
            <a:off x="15885219" y="1766260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8470">
            <a:off x="15684667" y="8726581"/>
            <a:ext cx="1129301" cy="1199788"/>
          </a:xfrm>
          <a:custGeom>
            <a:avLst/>
            <a:gdLst/>
            <a:ahLst/>
            <a:cxnLst/>
            <a:rect r="r" b="b" t="t" l="l"/>
            <a:pathLst>
              <a:path h="1199788" w="1129301">
                <a:moveTo>
                  <a:pt x="0" y="0"/>
                </a:moveTo>
                <a:lnTo>
                  <a:pt x="1129301" y="0"/>
                </a:lnTo>
                <a:lnTo>
                  <a:pt x="1129301" y="1199789"/>
                </a:lnTo>
                <a:lnTo>
                  <a:pt x="0" y="1199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25154" y="1264584"/>
            <a:ext cx="1112030" cy="1140544"/>
          </a:xfrm>
          <a:custGeom>
            <a:avLst/>
            <a:gdLst/>
            <a:ahLst/>
            <a:cxnLst/>
            <a:rect r="r" b="b" t="t" l="l"/>
            <a:pathLst>
              <a:path h="1140544" w="1112030">
                <a:moveTo>
                  <a:pt x="0" y="0"/>
                </a:moveTo>
                <a:lnTo>
                  <a:pt x="1112030" y="0"/>
                </a:lnTo>
                <a:lnTo>
                  <a:pt x="1112030" y="1140544"/>
                </a:lnTo>
                <a:lnTo>
                  <a:pt x="0" y="11405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41928">
            <a:off x="3141835" y="448253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560" y="6596168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88949" y="6792823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4"/>
                </a:lnTo>
                <a:lnTo>
                  <a:pt x="0" y="12611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51972" y="727072"/>
            <a:ext cx="850955" cy="836137"/>
          </a:xfrm>
          <a:custGeom>
            <a:avLst/>
            <a:gdLst/>
            <a:ahLst/>
            <a:cxnLst/>
            <a:rect r="r" b="b" t="t" l="l"/>
            <a:pathLst>
              <a:path h="836137" w="850955">
                <a:moveTo>
                  <a:pt x="0" y="0"/>
                </a:moveTo>
                <a:lnTo>
                  <a:pt x="850955" y="0"/>
                </a:lnTo>
                <a:lnTo>
                  <a:pt x="850955" y="836137"/>
                </a:lnTo>
                <a:lnTo>
                  <a:pt x="0" y="8361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388508" y="5143500"/>
            <a:ext cx="3476386" cy="347638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350333" y="6034286"/>
            <a:ext cx="3514562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2133 MHz a 2400 MHz:</a:t>
            </a: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frequências mais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baixas, comuns em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sistemas de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entrada.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55770" y="5143500"/>
            <a:ext cx="3476386" cy="347638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56BE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-133350"/>
              <a:ext cx="6604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4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115558" y="402876"/>
            <a:ext cx="8056883" cy="74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0"/>
              </a:lnSpc>
            </a:pPr>
            <a:r>
              <a:rPr lang="en-US" sz="48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CARACTERISTICAS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17594" y="6034286"/>
            <a:ext cx="3514562" cy="1693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2666 MHz a 3600 MHz:</a:t>
            </a: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bastante populares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configurações 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padrão e mais </a:t>
            </a:r>
          </a:p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equilibradas.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541161" y="2610776"/>
            <a:ext cx="9205677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DDR4 oferece frequências mais altas (geralmente de 2133 MHz a 3600 MHz ou mais), proporcionando maior largura de banda para transferência de dados.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41405" y="2720412"/>
            <a:ext cx="14205190" cy="531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memória DDR4 é amplamente utilizada em computadores modernos devido às suas vantagens significativas em relação às gerações anteriores, como DDR3. No entanto, ela também apresenta algumas desvantagens dependendo do contexto. Vamos detalhar:</a:t>
            </a:r>
          </a:p>
          <a:p>
            <a:pPr algn="l">
              <a:lnSpc>
                <a:spcPts val="601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1454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20327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3570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84589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83839" y="2668170"/>
            <a:ext cx="14205190" cy="627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Maior Velocidade: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A DDR4 oferece frequências mais altas (geralmente de 2133 MHz a 3600 MHz ou mais), proporcionando maior largura de banda para transferência de dados.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Eficiência Energética: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Consome menos energia em comparação com a DDR3, operando com tensões mais baixas (1.2V em média, contra 1.5V da DDR3). Isso resulta em menor aquecimento e maior eficiência, especialmente em dispositivos móveis ou servidores.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Maior Capacidade por Módulo: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Suporta módulos de maior capacidade, permitindo a construção de sistemas com maior quantidade de memória (até 256 GB ou mais em um único módulo).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Estabilidade e Confiabilidade: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Implementa recursos como CRC (Cyclic Redundancy Check) para correção de erros e maior integridade dos dados em configurações críticas, como servidores.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Maior Escalabilidade no Futuro: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A DDR4 foi projetada para suportar frequências e capacidades mais altas, tornando-a mais preparada para as demandas crescentes da tecnologia.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1600701">
            <a:off x="16655570" y="343265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7"/>
                </a:lnTo>
                <a:lnTo>
                  <a:pt x="0" y="1277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0579927" y="8834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95690" y="858419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94861">
            <a:off x="5302699" y="719900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9560" y="4316283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02419" y="8702701"/>
            <a:ext cx="1061438" cy="1256851"/>
          </a:xfrm>
          <a:custGeom>
            <a:avLst/>
            <a:gdLst/>
            <a:ahLst/>
            <a:cxnLst/>
            <a:rect r="r" b="b" t="t" l="l"/>
            <a:pathLst>
              <a:path h="1256851" w="1061438">
                <a:moveTo>
                  <a:pt x="0" y="0"/>
                </a:moveTo>
                <a:lnTo>
                  <a:pt x="1061438" y="0"/>
                </a:lnTo>
                <a:lnTo>
                  <a:pt x="1061438" y="1256851"/>
                </a:lnTo>
                <a:lnTo>
                  <a:pt x="0" y="1256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39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99984" y="333328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7" y="0"/>
                </a:lnTo>
                <a:lnTo>
                  <a:pt x="580377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33138" y="1459795"/>
            <a:ext cx="4621723" cy="66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VANTAGENS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32793" y="640990"/>
            <a:ext cx="6022413" cy="66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DESVANTAGENS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41405" y="2385310"/>
            <a:ext cx="14205190" cy="583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Preço Mais Alto: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Quando comparada à DDR3, a DDR4 é geralmente mais cara, especialmente nos primeiros anos após seu lançamento.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Incompatibilidade com Sistemas Antigos: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Não pode ser usada em placas-mãe ou processadores projetados para DDR3, exigindo a compra de hardware compatível (como novas placas-mãe e CPUs).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Latências Mais Altas: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A DDR4 apresenta latências CAS maiores em comparação com a DDR3, o que pode impactar negativamente o desempenho em certas aplicações sensíveis a tempo de acesso.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Margem de Benefício para Usuários Básicos: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- Para usos mais simples, como navegação na web ou tarefas leves, a diferença de desempenho em relação à DDR3 pode ser imperceptível, tornando o custo-benefício questionável.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1454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20327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93570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84589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41405" y="3054435"/>
            <a:ext cx="14205190" cy="4331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DDR4 é ideal para sistemas que exigem alto desempenho, como PCs gamer, estações de trabalho e servidores. No entanto, para usuários que não necessitam de desempenho extremo, o investimento em DDR4 pode não justificar os custos iniciais, especialmente quando comparado a alternativas como a DDR3. </a:t>
            </a:r>
          </a:p>
          <a:p>
            <a:pPr algn="ctr">
              <a:lnSpc>
                <a:spcPts val="4339"/>
              </a:lnSpc>
            </a:pP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você está planejando um upgrade ou compra de um sistema, o contexto de uso e orçamento são fatores importantes para decidir.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600701">
            <a:off x="16655570" y="3432653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0" y="0"/>
                </a:lnTo>
                <a:lnTo>
                  <a:pt x="1207460" y="1277737"/>
                </a:lnTo>
                <a:lnTo>
                  <a:pt x="0" y="1277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558470">
            <a:off x="10579927" y="8834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95690" y="858419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494861">
            <a:off x="5302699" y="719900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4"/>
                </a:lnTo>
                <a:lnTo>
                  <a:pt x="0" y="16020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9560" y="4316283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02419" y="8702701"/>
            <a:ext cx="1061438" cy="1256851"/>
          </a:xfrm>
          <a:custGeom>
            <a:avLst/>
            <a:gdLst/>
            <a:ahLst/>
            <a:cxnLst/>
            <a:rect r="r" b="b" t="t" l="l"/>
            <a:pathLst>
              <a:path h="1256851" w="1061438">
                <a:moveTo>
                  <a:pt x="0" y="0"/>
                </a:moveTo>
                <a:lnTo>
                  <a:pt x="1061438" y="0"/>
                </a:lnTo>
                <a:lnTo>
                  <a:pt x="1061438" y="1256851"/>
                </a:lnTo>
                <a:lnTo>
                  <a:pt x="0" y="12568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39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99984" y="333328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7" y="0"/>
                </a:lnTo>
                <a:lnTo>
                  <a:pt x="580377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33138" y="1459795"/>
            <a:ext cx="4621723" cy="66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CONCLUSÃO</a:t>
            </a: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1371" y="2149029"/>
            <a:ext cx="5988943" cy="5988943"/>
          </a:xfrm>
          <a:custGeom>
            <a:avLst/>
            <a:gdLst/>
            <a:ahLst/>
            <a:cxnLst/>
            <a:rect r="r" b="b" t="t" l="l"/>
            <a:pathLst>
              <a:path h="5988943" w="5988943">
                <a:moveTo>
                  <a:pt x="0" y="0"/>
                </a:moveTo>
                <a:lnTo>
                  <a:pt x="5988943" y="0"/>
                </a:lnTo>
                <a:lnTo>
                  <a:pt x="5988943" y="5988942"/>
                </a:lnTo>
                <a:lnTo>
                  <a:pt x="0" y="59889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97982" y="435570"/>
            <a:ext cx="6292036" cy="66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RECOMENDAÇÕES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45715" y="1381516"/>
            <a:ext cx="4996571" cy="76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3453" spc="2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MEMÓRIA RAM CORSAIR</a:t>
            </a:r>
          </a:p>
          <a:p>
            <a:pPr algn="ctr">
              <a:lnSpc>
                <a:spcPts val="2901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6297751" y="2324892"/>
            <a:ext cx="9402035" cy="5637217"/>
            <a:chOff x="0" y="0"/>
            <a:chExt cx="12536047" cy="751628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2536047" cy="523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9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56816"/>
              <a:ext cx="12536047" cy="6959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Configuração da memória: Dual Channel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Tipo de memória: DDR4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Formato da embalagem da memória: DIMM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Pino da embalagem da memória: 288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Tamanho da memória: 8GB Kit (1 x 8GB)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Latência SPD: 15-15-15-36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Velocidade SPD: 2133MHz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Avaliação de velocidade: PC4-17000 (2133MHz)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Latência testada: 15-15-15-36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Velocidade testada: 2133MHz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Voltagem testada: 1.2V</a:t>
              </a:r>
            </a:p>
            <a:p>
              <a:pPr algn="l">
                <a:lnSpc>
                  <a:spcPts val="331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983658" y="1876073"/>
            <a:ext cx="4320685" cy="85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3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8GB, 2133MHz, DDR4, CL15</a:t>
            </a:r>
          </a:p>
          <a:p>
            <a:pPr algn="l">
              <a:lnSpc>
                <a:spcPts val="331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497955" y="7082072"/>
            <a:ext cx="3599771" cy="194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b="true" sz="7439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R$ 159,99</a:t>
            </a:r>
          </a:p>
          <a:p>
            <a:pPr algn="ctr">
              <a:lnSpc>
                <a:spcPts val="743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4509575" y="6552739"/>
            <a:ext cx="1488407" cy="39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261" i="true" strike="sngStrike">
                <a:solidFill>
                  <a:srgbClr val="FFFFFF"/>
                </a:solidFill>
                <a:latin typeface="Montserrat Light Bold Italics"/>
                <a:ea typeface="Montserrat Light Bold Italics"/>
                <a:cs typeface="Montserrat Light Bold Italics"/>
                <a:sym typeface="Montserrat Light Bold Italics"/>
              </a:rPr>
              <a:t>R$ 194,11</a:t>
            </a: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0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5471" y="-1806807"/>
            <a:ext cx="4641250" cy="4211934"/>
          </a:xfrm>
          <a:custGeom>
            <a:avLst/>
            <a:gdLst/>
            <a:ahLst/>
            <a:cxnLst/>
            <a:rect r="r" b="b" t="t" l="l"/>
            <a:pathLst>
              <a:path h="4211934" w="4641250">
                <a:moveTo>
                  <a:pt x="0" y="0"/>
                </a:moveTo>
                <a:lnTo>
                  <a:pt x="4641250" y="0"/>
                </a:lnTo>
                <a:lnTo>
                  <a:pt x="4641250" y="4211935"/>
                </a:lnTo>
                <a:lnTo>
                  <a:pt x="0" y="421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2249" y="5418528"/>
            <a:ext cx="7674102" cy="8229600"/>
          </a:xfrm>
          <a:custGeom>
            <a:avLst/>
            <a:gdLst/>
            <a:ahLst/>
            <a:cxnLst/>
            <a:rect r="r" b="b" t="t" l="l"/>
            <a:pathLst>
              <a:path h="8229600" w="7674102">
                <a:moveTo>
                  <a:pt x="0" y="0"/>
                </a:moveTo>
                <a:lnTo>
                  <a:pt x="7674102" y="0"/>
                </a:lnTo>
                <a:lnTo>
                  <a:pt x="76741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14299">
            <a:off x="-2855847" y="6743327"/>
            <a:ext cx="6654437" cy="6446486"/>
          </a:xfrm>
          <a:custGeom>
            <a:avLst/>
            <a:gdLst/>
            <a:ahLst/>
            <a:cxnLst/>
            <a:rect r="r" b="b" t="t" l="l"/>
            <a:pathLst>
              <a:path h="6446486" w="6654437">
                <a:moveTo>
                  <a:pt x="0" y="0"/>
                </a:moveTo>
                <a:lnTo>
                  <a:pt x="6654437" y="0"/>
                </a:lnTo>
                <a:lnTo>
                  <a:pt x="6654437" y="6446486"/>
                </a:lnTo>
                <a:lnTo>
                  <a:pt x="0" y="644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2150">
            <a:off x="11903418" y="-4183523"/>
            <a:ext cx="7153009" cy="6178411"/>
          </a:xfrm>
          <a:custGeom>
            <a:avLst/>
            <a:gdLst/>
            <a:ahLst/>
            <a:cxnLst/>
            <a:rect r="r" b="b" t="t" l="l"/>
            <a:pathLst>
              <a:path h="6178411" w="7153009">
                <a:moveTo>
                  <a:pt x="0" y="0"/>
                </a:moveTo>
                <a:lnTo>
                  <a:pt x="7153008" y="0"/>
                </a:lnTo>
                <a:lnTo>
                  <a:pt x="7153008" y="6178411"/>
                </a:lnTo>
                <a:lnTo>
                  <a:pt x="0" y="61784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600701">
            <a:off x="17481867" y="2626461"/>
            <a:ext cx="1207461" cy="1277736"/>
          </a:xfrm>
          <a:custGeom>
            <a:avLst/>
            <a:gdLst/>
            <a:ahLst/>
            <a:cxnLst/>
            <a:rect r="r" b="b" t="t" l="l"/>
            <a:pathLst>
              <a:path h="1277736" w="1207461">
                <a:moveTo>
                  <a:pt x="0" y="0"/>
                </a:moveTo>
                <a:lnTo>
                  <a:pt x="1207461" y="0"/>
                </a:lnTo>
                <a:lnTo>
                  <a:pt x="1207461" y="1277736"/>
                </a:lnTo>
                <a:lnTo>
                  <a:pt x="0" y="12777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558470">
            <a:off x="12277033" y="8603576"/>
            <a:ext cx="797660" cy="847448"/>
          </a:xfrm>
          <a:custGeom>
            <a:avLst/>
            <a:gdLst/>
            <a:ahLst/>
            <a:cxnLst/>
            <a:rect r="r" b="b" t="t" l="l"/>
            <a:pathLst>
              <a:path h="847448" w="797660">
                <a:moveTo>
                  <a:pt x="0" y="0"/>
                </a:moveTo>
                <a:lnTo>
                  <a:pt x="797660" y="0"/>
                </a:lnTo>
                <a:lnTo>
                  <a:pt x="797660" y="847448"/>
                </a:lnTo>
                <a:lnTo>
                  <a:pt x="0" y="8474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6964" y="2472541"/>
            <a:ext cx="922118" cy="945762"/>
          </a:xfrm>
          <a:custGeom>
            <a:avLst/>
            <a:gdLst/>
            <a:ahLst/>
            <a:cxnLst/>
            <a:rect r="r" b="b" t="t" l="l"/>
            <a:pathLst>
              <a:path h="945762" w="922118">
                <a:moveTo>
                  <a:pt x="0" y="0"/>
                </a:moveTo>
                <a:lnTo>
                  <a:pt x="922118" y="0"/>
                </a:lnTo>
                <a:lnTo>
                  <a:pt x="922118" y="945762"/>
                </a:lnTo>
                <a:lnTo>
                  <a:pt x="0" y="9457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94861">
            <a:off x="3855320" y="-501876"/>
            <a:ext cx="835498" cy="1602074"/>
          </a:xfrm>
          <a:custGeom>
            <a:avLst/>
            <a:gdLst/>
            <a:ahLst/>
            <a:cxnLst/>
            <a:rect r="r" b="b" t="t" l="l"/>
            <a:pathLst>
              <a:path h="1602074" w="835498">
                <a:moveTo>
                  <a:pt x="0" y="0"/>
                </a:moveTo>
                <a:lnTo>
                  <a:pt x="835498" y="0"/>
                </a:lnTo>
                <a:lnTo>
                  <a:pt x="835498" y="1602073"/>
                </a:lnTo>
                <a:lnTo>
                  <a:pt x="0" y="16020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6059487"/>
            <a:ext cx="878280" cy="827217"/>
          </a:xfrm>
          <a:custGeom>
            <a:avLst/>
            <a:gdLst/>
            <a:ahLst/>
            <a:cxnLst/>
            <a:rect r="r" b="b" t="t" l="l"/>
            <a:pathLst>
              <a:path h="827217" w="878280">
                <a:moveTo>
                  <a:pt x="0" y="0"/>
                </a:moveTo>
                <a:lnTo>
                  <a:pt x="878280" y="0"/>
                </a:lnTo>
                <a:lnTo>
                  <a:pt x="878280" y="827217"/>
                </a:lnTo>
                <a:lnTo>
                  <a:pt x="0" y="82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5715" y="9533328"/>
            <a:ext cx="1061438" cy="1261123"/>
          </a:xfrm>
          <a:custGeom>
            <a:avLst/>
            <a:gdLst/>
            <a:ahLst/>
            <a:cxnLst/>
            <a:rect r="r" b="b" t="t" l="l"/>
            <a:pathLst>
              <a:path h="1261123" w="1061438">
                <a:moveTo>
                  <a:pt x="0" y="0"/>
                </a:moveTo>
                <a:lnTo>
                  <a:pt x="1061438" y="0"/>
                </a:lnTo>
                <a:lnTo>
                  <a:pt x="1061438" y="1261123"/>
                </a:lnTo>
                <a:lnTo>
                  <a:pt x="0" y="12611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9522" y="-271111"/>
            <a:ext cx="580378" cy="570272"/>
          </a:xfrm>
          <a:custGeom>
            <a:avLst/>
            <a:gdLst/>
            <a:ahLst/>
            <a:cxnLst/>
            <a:rect r="r" b="b" t="t" l="l"/>
            <a:pathLst>
              <a:path h="570272" w="580378">
                <a:moveTo>
                  <a:pt x="0" y="0"/>
                </a:moveTo>
                <a:lnTo>
                  <a:pt x="580378" y="0"/>
                </a:lnTo>
                <a:lnTo>
                  <a:pt x="580378" y="570272"/>
                </a:lnTo>
                <a:lnTo>
                  <a:pt x="0" y="57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377353" y="2748671"/>
            <a:ext cx="9402035" cy="5199067"/>
            <a:chOff x="0" y="0"/>
            <a:chExt cx="12536047" cy="693208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2536047" cy="5239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4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556816"/>
              <a:ext cx="12536047" cy="6375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Marca: Kingston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Modelo: KF432C16BB/8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Dissipador de calor de perfil baixo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Upgrade de alta performance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Intel XMP-ready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Pronto para AMD Ryzen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Fator de forma: DDR4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Velocidades*: 3200 MHz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Latências: CL16</a:t>
              </a:r>
            </a:p>
            <a:p>
              <a:pPr algn="l">
                <a:lnSpc>
                  <a:spcPts val="3311"/>
                </a:lnSpc>
              </a:pPr>
              <a:r>
                <a:rPr lang="en-US" sz="2399" i="true">
                  <a:solidFill>
                    <a:srgbClr val="FFFFFF"/>
                  </a:solidFill>
                  <a:latin typeface="Montserrat Light Italics"/>
                  <a:ea typeface="Montserrat Light Italics"/>
                  <a:cs typeface="Montserrat Light Italics"/>
                  <a:sym typeface="Montserrat Light Italics"/>
                </a:rPr>
                <a:t>- Capacidades: 8GB</a:t>
              </a:r>
            </a:p>
            <a:p>
              <a:pPr algn="l">
                <a:lnSpc>
                  <a:spcPts val="331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33619" y="1851519"/>
            <a:ext cx="6096219" cy="6096219"/>
          </a:xfrm>
          <a:custGeom>
            <a:avLst/>
            <a:gdLst/>
            <a:ahLst/>
            <a:cxnLst/>
            <a:rect r="r" b="b" t="t" l="l"/>
            <a:pathLst>
              <a:path h="6096219" w="6096219">
                <a:moveTo>
                  <a:pt x="0" y="0"/>
                </a:moveTo>
                <a:lnTo>
                  <a:pt x="6096219" y="0"/>
                </a:lnTo>
                <a:lnTo>
                  <a:pt x="6096219" y="6096219"/>
                </a:lnTo>
                <a:lnTo>
                  <a:pt x="0" y="609621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629838" y="1218016"/>
            <a:ext cx="4996571" cy="112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1"/>
              </a:lnSpc>
            </a:pPr>
            <a:r>
              <a:rPr lang="en-US" sz="3453" spc="20">
                <a:solidFill>
                  <a:srgbClr val="FFFFFF"/>
                </a:solidFill>
                <a:latin typeface="Vidaloka"/>
                <a:ea typeface="Vidaloka"/>
                <a:cs typeface="Vidaloka"/>
                <a:sym typeface="Vidaloka"/>
              </a:rPr>
              <a:t>MEMÓRIA RAM KINGSTON FURY BEAST</a:t>
            </a:r>
          </a:p>
          <a:p>
            <a:pPr algn="ctr">
              <a:lnSpc>
                <a:spcPts val="2901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6967781" y="1898660"/>
            <a:ext cx="4320685" cy="85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1"/>
              </a:lnSpc>
            </a:pPr>
            <a:r>
              <a:rPr lang="en-US" sz="2399" i="true">
                <a:solidFill>
                  <a:srgbClr val="FFFFFF"/>
                </a:solidFill>
                <a:latin typeface="Montserrat Light Italics"/>
                <a:ea typeface="Montserrat Light Italics"/>
                <a:cs typeface="Montserrat Light Italics"/>
                <a:sym typeface="Montserrat Light Italics"/>
              </a:rPr>
              <a:t>8GB, 3200MHz, DDR4, CL16</a:t>
            </a:r>
          </a:p>
          <a:p>
            <a:pPr algn="l">
              <a:lnSpc>
                <a:spcPts val="331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497955" y="7082072"/>
            <a:ext cx="3599771" cy="1945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b="true" sz="7439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R$ 149,99</a:t>
            </a:r>
          </a:p>
          <a:p>
            <a:pPr algn="ctr">
              <a:lnSpc>
                <a:spcPts val="7439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509575" y="6552739"/>
            <a:ext cx="1488407" cy="39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b="true" sz="2261" i="true" strike="sngStrike">
                <a:solidFill>
                  <a:srgbClr val="FFFFFF"/>
                </a:solidFill>
                <a:latin typeface="Montserrat Light Bold Italics"/>
                <a:ea typeface="Montserrat Light Bold Italics"/>
                <a:cs typeface="Montserrat Light Bold Italics"/>
                <a:sym typeface="Montserrat Light Bold Italics"/>
              </a:rPr>
              <a:t>R$ 219,77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97982" y="443519"/>
            <a:ext cx="6292036" cy="660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1"/>
              </a:lnSpc>
            </a:pPr>
            <a:r>
              <a:rPr lang="en-US" sz="4200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RECOMENDAÇÕES</a:t>
            </a:r>
          </a:p>
        </p:txBody>
      </p:sp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DAGdg-bDZ5Q</dc:identifier>
  <dcterms:modified xsi:type="dcterms:W3CDTF">2011-08-01T06:04:30Z</dcterms:modified>
  <cp:revision>1</cp:revision>
  <dc:title>DDR4 (Janela)</dc:title>
</cp:coreProperties>
</file>